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lacial Indifference" panose="020B0604020202020204" charset="0"/>
      <p:regular r:id="rId15"/>
    </p:embeddedFont>
    <p:embeddedFont>
      <p:font typeface="Glacial Indifference Bold" panose="020B0604020202020204" charset="0"/>
      <p:regular r:id="rId16"/>
    </p:embeddedFont>
    <p:embeddedFont>
      <p:font typeface="Lemon Tuesday" panose="020B0604020202020204" charset="0"/>
      <p:regular r:id="rId17"/>
    </p:embeddedFont>
    <p:embeddedFont>
      <p:font typeface="Lora Bold" panose="020B0604020202020204" charset="0"/>
      <p:regular r:id="rId18"/>
    </p:embeddedFont>
    <p:embeddedFont>
      <p:font typeface="Open Sans" panose="020B0604020202020204" charset="0"/>
      <p:regular r:id="rId19"/>
    </p:embeddedFont>
    <p:embeddedFont>
      <p:font typeface="Open Sans Bold" panose="020B0604020202020204" charset="0"/>
      <p:regular r:id="rId20"/>
    </p:embeddedFont>
    <p:embeddedFont>
      <p:font typeface="Open Sans Extra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0000"/>
          </a:blip>
          <a:srcRect l="8077" t="4885" r="8077"/>
          <a:stretch>
            <a:fillRect/>
          </a:stretch>
        </p:blipFill>
        <p:spPr>
          <a:xfrm>
            <a:off x="149824" y="144049"/>
            <a:ext cx="17988352" cy="99989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7870" y="3070120"/>
            <a:ext cx="15352261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 spc="2400">
                <a:solidFill>
                  <a:srgbClr val="48FFC2"/>
                </a:solidFill>
                <a:latin typeface="Glacial Indifference Bold"/>
              </a:rPr>
              <a:t>AGROBOT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8323" y="5029200"/>
            <a:ext cx="162306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600" spc="694">
                <a:solidFill>
                  <a:srgbClr val="48FFC2"/>
                </a:solidFill>
                <a:latin typeface="Open Sans"/>
              </a:rPr>
              <a:t>Team Name: Decision Tree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627" b="762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76200"/>
          </a:xfrm>
          <a:prstGeom prst="rect">
            <a:avLst/>
          </a:prstGeom>
          <a:solidFill>
            <a:srgbClr val="053D57"/>
          </a:solidFill>
        </p:spPr>
      </p:sp>
      <p:sp>
        <p:nvSpPr>
          <p:cNvPr id="3" name="TextBox 3"/>
          <p:cNvSpPr txBox="1"/>
          <p:nvPr/>
        </p:nvSpPr>
        <p:spPr>
          <a:xfrm>
            <a:off x="-2068317" y="1799032"/>
            <a:ext cx="15352261" cy="280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1200">
                <a:solidFill>
                  <a:srgbClr val="000000"/>
                </a:solidFill>
                <a:latin typeface="Glacial Indifference Bold"/>
              </a:rPr>
              <a:t>PROBLEM STATEMENT</a:t>
            </a:r>
          </a:p>
          <a:p>
            <a:pPr algn="ctr">
              <a:lnSpc>
                <a:spcPts val="4320"/>
              </a:lnSpc>
            </a:pPr>
            <a:endParaRPr lang="en-US" sz="4800" spc="1200">
              <a:solidFill>
                <a:srgbClr val="000000"/>
              </a:solidFill>
              <a:latin typeface="Glacial Indifference Bold"/>
            </a:endParaRPr>
          </a:p>
          <a:p>
            <a:pPr algn="ctr">
              <a:lnSpc>
                <a:spcPts val="12000"/>
              </a:lnSpc>
            </a:pPr>
            <a:endParaRPr lang="en-US" sz="4800" spc="120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983211"/>
            <a:ext cx="15352261" cy="371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spc="900" dirty="0">
                <a:solidFill>
                  <a:srgbClr val="000000"/>
                </a:solidFill>
                <a:latin typeface="Glacial Indifference Bold"/>
              </a:rPr>
              <a:t>Agriculture bots which helps farmers to find</a:t>
            </a:r>
          </a:p>
          <a:p>
            <a:pPr algn="just">
              <a:lnSpc>
                <a:spcPts val="4320"/>
              </a:lnSpc>
            </a:pPr>
            <a:r>
              <a:rPr lang="en-US" sz="3600" spc="900" dirty="0">
                <a:solidFill>
                  <a:srgbClr val="000000"/>
                </a:solidFill>
                <a:latin typeface="Glacial Indifference Bold"/>
              </a:rPr>
              <a:t>more efficient ways to protect their crops from weeds</a:t>
            </a:r>
          </a:p>
          <a:p>
            <a:pPr algn="ctr">
              <a:lnSpc>
                <a:spcPts val="4320"/>
              </a:lnSpc>
            </a:pPr>
            <a:endParaRPr lang="en-US" sz="3600" spc="900" dirty="0">
              <a:solidFill>
                <a:srgbClr val="000000"/>
              </a:solidFill>
              <a:latin typeface="Glacial Indifference Bold"/>
            </a:endParaRPr>
          </a:p>
          <a:p>
            <a:pPr algn="ctr">
              <a:lnSpc>
                <a:spcPts val="12000"/>
              </a:lnSpc>
            </a:pPr>
            <a:endParaRPr lang="en-US" sz="3600" spc="900" dirty="0">
              <a:solidFill>
                <a:srgbClr val="000000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472" r="36472"/>
          <a:stretch>
            <a:fillRect/>
          </a:stretch>
        </p:blipFill>
        <p:spPr>
          <a:xfrm>
            <a:off x="13359849" y="-506245"/>
            <a:ext cx="5446832" cy="1129949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897448" y="5185864"/>
            <a:ext cx="526099" cy="5607380"/>
          </a:xfrm>
          <a:prstGeom prst="rect">
            <a:avLst/>
          </a:prstGeom>
          <a:solidFill>
            <a:srgbClr val="48FFC2"/>
          </a:solidFill>
        </p:spPr>
      </p:sp>
      <p:sp>
        <p:nvSpPr>
          <p:cNvPr id="4" name="TextBox 4"/>
          <p:cNvSpPr txBox="1"/>
          <p:nvPr/>
        </p:nvSpPr>
        <p:spPr>
          <a:xfrm>
            <a:off x="864454" y="842901"/>
            <a:ext cx="11260446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950">
                <a:solidFill>
                  <a:srgbClr val="48FFC2"/>
                </a:solidFill>
                <a:latin typeface="Glacial Indifference Bold"/>
              </a:rPr>
              <a:t>Ou</a:t>
            </a:r>
            <a:r>
              <a:rPr lang="en-US" sz="8000">
                <a:solidFill>
                  <a:srgbClr val="48FFC2"/>
                </a:solidFill>
                <a:latin typeface="Glacial Indifference Bold"/>
              </a:rPr>
              <a:t>r Product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4454" y="3284220"/>
            <a:ext cx="11260446" cy="5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FAFAFA"/>
                </a:solidFill>
                <a:latin typeface="Glacial Indifference"/>
              </a:rPr>
              <a:t>Conversational bot to help farmers to find solutions to eradicate the weeds.</a:t>
            </a:r>
          </a:p>
          <a:p>
            <a:pPr algn="l">
              <a:lnSpc>
                <a:spcPts val="6300"/>
              </a:lnSpc>
            </a:pPr>
            <a:endParaRPr lang="en-US" sz="4200">
              <a:solidFill>
                <a:srgbClr val="FAFAFA"/>
              </a:solidFill>
              <a:latin typeface="Glacial Indifference"/>
            </a:endParaRPr>
          </a:p>
          <a:p>
            <a:pPr marL="906780" lvl="1" indent="-453390" algn="l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FAFAFA"/>
                </a:solidFill>
                <a:latin typeface="Glacial Indifference"/>
              </a:rPr>
              <a:t>The bot provides FAQ's about  weed control.</a:t>
            </a:r>
          </a:p>
          <a:p>
            <a:pPr algn="l">
              <a:lnSpc>
                <a:spcPts val="6300"/>
              </a:lnSpc>
            </a:pPr>
            <a:endParaRPr lang="en-US" sz="4200">
              <a:solidFill>
                <a:srgbClr val="FAFAFA"/>
              </a:solidFill>
              <a:latin typeface="Glacial Indifference"/>
            </a:endParaRPr>
          </a:p>
          <a:p>
            <a:pPr marL="906780" lvl="1" indent="-453390" algn="l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FAFAFA"/>
                </a:solidFill>
                <a:latin typeface="Glacial Indifference"/>
              </a:rPr>
              <a:t>The bot works for all the languages - (user friendly)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4454" y="845404"/>
            <a:ext cx="11260446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11111"/>
                </a:solidFill>
                <a:latin typeface="Glacial Indifference Bold"/>
              </a:rPr>
              <a:t>Architecture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22126" y="2324100"/>
            <a:ext cx="15643748" cy="7497105"/>
            <a:chOff x="0" y="-38100"/>
            <a:chExt cx="20858330" cy="999614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8248216" y="1561994"/>
              <a:ext cx="1383407" cy="127273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242149" y="7429337"/>
              <a:ext cx="1395542" cy="1272734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10006159" y="7450700"/>
              <a:ext cx="1469512" cy="1272734"/>
              <a:chOff x="0" y="0"/>
              <a:chExt cx="6202680" cy="53721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309398" y="7787177"/>
              <a:ext cx="863036" cy="57018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665558" y="1412035"/>
              <a:ext cx="1480792" cy="1350482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956652" y="1589653"/>
              <a:ext cx="1283900" cy="1243142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 rot="8693966">
              <a:off x="10914986" y="1379392"/>
              <a:ext cx="1544556" cy="264649"/>
              <a:chOff x="0" y="0"/>
              <a:chExt cx="3335415" cy="5715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255270"/>
                <a:ext cx="333541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335415" h="69850">
                    <a:moveTo>
                      <a:pt x="3044585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335415" y="69850"/>
                    </a:lnTo>
                    <a:lnTo>
                      <a:pt x="3335415" y="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8742324" y="587964"/>
              <a:ext cx="581049" cy="503243"/>
              <a:chOff x="0" y="0"/>
              <a:chExt cx="6202680" cy="53721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8925396" y="482963"/>
              <a:ext cx="214904" cy="608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2"/>
                </a:lnSpc>
              </a:pPr>
              <a:r>
                <a:rPr lang="en-US" sz="2758">
                  <a:solidFill>
                    <a:srgbClr val="FFFFFF"/>
                  </a:solidFill>
                  <a:latin typeface="Open Sans Extra Bold"/>
                </a:rPr>
                <a:t>t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10317981" y="1275813"/>
              <a:ext cx="562872" cy="264649"/>
              <a:chOff x="0" y="0"/>
              <a:chExt cx="1215502" cy="5715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55270"/>
                <a:ext cx="121550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215502" h="69850">
                    <a:moveTo>
                      <a:pt x="92467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215502" y="69850"/>
                    </a:lnTo>
                    <a:lnTo>
                      <a:pt x="1215502" y="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0307473" y="629341"/>
              <a:ext cx="593614" cy="514125"/>
              <a:chOff x="0" y="0"/>
              <a:chExt cx="6202680" cy="53721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 rot="2387864">
              <a:off x="8839003" y="1380622"/>
              <a:ext cx="1476889" cy="264649"/>
              <a:chOff x="0" y="0"/>
              <a:chExt cx="3189292" cy="5715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255270"/>
                <a:ext cx="318929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189292" h="69850">
                    <a:moveTo>
                      <a:pt x="289846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189292" y="69850"/>
                    </a:lnTo>
                    <a:lnTo>
                      <a:pt x="3189292" y="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1939784" y="618618"/>
              <a:ext cx="593614" cy="514125"/>
              <a:chOff x="0" y="0"/>
              <a:chExt cx="6202680" cy="53721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9111854" y="3082877"/>
              <a:ext cx="2984851" cy="99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Open Sans Bold"/>
                </a:rPr>
                <a:t>Data</a:t>
              </a:r>
            </a:p>
            <a:p>
              <a:pPr algn="ctr"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Open Sans Bold"/>
                </a:rPr>
                <a:t>Pre-processing</a:t>
              </a:r>
            </a:p>
          </p:txBody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4186323" y="4300823"/>
              <a:ext cx="1351241" cy="1243142"/>
            </a:xfrm>
            <a:prstGeom prst="rect">
              <a:avLst/>
            </a:prstGeom>
          </p:spPr>
        </p:pic>
        <p:grpSp>
          <p:nvGrpSpPr>
            <p:cNvPr id="26" name="Group 26"/>
            <p:cNvGrpSpPr/>
            <p:nvPr/>
          </p:nvGrpSpPr>
          <p:grpSpPr>
            <a:xfrm>
              <a:off x="7353728" y="2008986"/>
              <a:ext cx="2602924" cy="419188"/>
              <a:chOff x="0" y="0"/>
              <a:chExt cx="3154397" cy="508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215900"/>
                <a:ext cx="285848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858487" h="76200">
                    <a:moveTo>
                      <a:pt x="0" y="0"/>
                    </a:moveTo>
                    <a:lnTo>
                      <a:pt x="2858487" y="0"/>
                    </a:lnTo>
                    <a:lnTo>
                      <a:pt x="2858487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779747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 rot="-10800000">
              <a:off x="11475671" y="7895683"/>
              <a:ext cx="6772545" cy="419188"/>
              <a:chOff x="0" y="0"/>
              <a:chExt cx="8207421" cy="508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215900"/>
                <a:ext cx="791151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911511" h="76200">
                    <a:moveTo>
                      <a:pt x="0" y="0"/>
                    </a:moveTo>
                    <a:lnTo>
                      <a:pt x="7911511" y="0"/>
                    </a:lnTo>
                    <a:lnTo>
                      <a:pt x="791151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83277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 rot="-10800000">
              <a:off x="7780537" y="7862677"/>
              <a:ext cx="2291085" cy="242600"/>
              <a:chOff x="0" y="0"/>
              <a:chExt cx="4797481" cy="508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215900"/>
                <a:ext cx="450157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4501571" h="76200">
                    <a:moveTo>
                      <a:pt x="0" y="0"/>
                    </a:moveTo>
                    <a:lnTo>
                      <a:pt x="4501571" y="0"/>
                    </a:lnTo>
                    <a:lnTo>
                      <a:pt x="450157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442283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10979341" y="2030211"/>
              <a:ext cx="7262807" cy="419188"/>
              <a:chOff x="0" y="0"/>
              <a:chExt cx="8801553" cy="508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215900"/>
                <a:ext cx="850564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8505644" h="76200">
                    <a:moveTo>
                      <a:pt x="0" y="0"/>
                    </a:moveTo>
                    <a:lnTo>
                      <a:pt x="8505644" y="0"/>
                    </a:lnTo>
                    <a:lnTo>
                      <a:pt x="850564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842690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 rot="5400000">
              <a:off x="16615307" y="4866568"/>
              <a:ext cx="4706350" cy="419188"/>
              <a:chOff x="0" y="0"/>
              <a:chExt cx="5703468" cy="508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215900"/>
                <a:ext cx="540755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5407558" h="76200">
                    <a:moveTo>
                      <a:pt x="0" y="0"/>
                    </a:moveTo>
                    <a:lnTo>
                      <a:pt x="5407558" y="0"/>
                    </a:lnTo>
                    <a:lnTo>
                      <a:pt x="540755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5328818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 rot="2017051">
              <a:off x="14863193" y="6305300"/>
              <a:ext cx="3965501" cy="419188"/>
              <a:chOff x="0" y="0"/>
              <a:chExt cx="4805659" cy="508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215900"/>
                <a:ext cx="4509749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4509749" h="76200">
                    <a:moveTo>
                      <a:pt x="0" y="0"/>
                    </a:moveTo>
                    <a:lnTo>
                      <a:pt x="4509749" y="0"/>
                    </a:lnTo>
                    <a:lnTo>
                      <a:pt x="4509749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4431009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 rot="-2007809">
              <a:off x="15072419" y="3384190"/>
              <a:ext cx="3641526" cy="427746"/>
              <a:chOff x="0" y="0"/>
              <a:chExt cx="4368003" cy="51308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4368003" cy="513080"/>
              </a:xfrm>
              <a:custGeom>
                <a:avLst/>
                <a:gdLst/>
                <a:ahLst/>
                <a:cxnLst/>
                <a:rect l="l" t="t" r="r" b="b"/>
                <a:pathLst>
                  <a:path w="4368003" h="513080">
                    <a:moveTo>
                      <a:pt x="4368003" y="261620"/>
                    </a:moveTo>
                    <a:lnTo>
                      <a:pt x="3993353" y="8890"/>
                    </a:lnTo>
                    <a:lnTo>
                      <a:pt x="3993353" y="223520"/>
                    </a:lnTo>
                    <a:lnTo>
                      <a:pt x="374650" y="223520"/>
                    </a:lnTo>
                    <a:lnTo>
                      <a:pt x="374650" y="0"/>
                    </a:lnTo>
                    <a:lnTo>
                      <a:pt x="0" y="252730"/>
                    </a:lnTo>
                    <a:lnTo>
                      <a:pt x="374650" y="504190"/>
                    </a:lnTo>
                    <a:lnTo>
                      <a:pt x="374650" y="299720"/>
                    </a:lnTo>
                    <a:lnTo>
                      <a:pt x="3993353" y="299720"/>
                    </a:lnTo>
                    <a:lnTo>
                      <a:pt x="3993353" y="51308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2899904" y="7489620"/>
              <a:ext cx="1397255" cy="1274297"/>
            </a:xfrm>
            <a:prstGeom prst="rect">
              <a:avLst/>
            </a:prstGeom>
          </p:spPr>
        </p:pic>
        <p:sp>
          <p:nvSpPr>
            <p:cNvPr id="47" name="TextBox 47"/>
            <p:cNvSpPr txBox="1"/>
            <p:nvPr/>
          </p:nvSpPr>
          <p:spPr>
            <a:xfrm>
              <a:off x="2465705" y="8965713"/>
              <a:ext cx="2265653" cy="99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Open Sans Bold"/>
                </a:rPr>
                <a:t>Bot</a:t>
              </a:r>
            </a:p>
            <a:p>
              <a:pPr algn="ctr"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Open Sans Bold"/>
                </a:rPr>
                <a:t>Actions</a:t>
              </a:r>
            </a:p>
          </p:txBody>
        </p:sp>
        <p:grpSp>
          <p:nvGrpSpPr>
            <p:cNvPr id="48" name="Group 48"/>
            <p:cNvGrpSpPr/>
            <p:nvPr/>
          </p:nvGrpSpPr>
          <p:grpSpPr>
            <a:xfrm rot="8427810">
              <a:off x="1756409" y="8583642"/>
              <a:ext cx="1578853" cy="399088"/>
              <a:chOff x="0" y="0"/>
              <a:chExt cx="2260942" cy="5715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255270"/>
                <a:ext cx="226094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260942" h="69850">
                    <a:moveTo>
                      <a:pt x="197011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260942" y="69850"/>
                    </a:lnTo>
                    <a:lnTo>
                      <a:pt x="2260942" y="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50" name="Group 50"/>
            <p:cNvGrpSpPr/>
            <p:nvPr/>
          </p:nvGrpSpPr>
          <p:grpSpPr>
            <a:xfrm>
              <a:off x="1809991" y="7954704"/>
              <a:ext cx="1200409" cy="399088"/>
              <a:chOff x="0" y="0"/>
              <a:chExt cx="1719005" cy="5715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255270"/>
                <a:ext cx="171900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719005" h="69850">
                    <a:moveTo>
                      <a:pt x="1428175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719005" y="69850"/>
                    </a:lnTo>
                    <a:lnTo>
                      <a:pt x="1719005" y="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52" name="Group 52"/>
            <p:cNvGrpSpPr/>
            <p:nvPr/>
          </p:nvGrpSpPr>
          <p:grpSpPr>
            <a:xfrm rot="-8399917">
              <a:off x="1627593" y="7239311"/>
              <a:ext cx="1737992" cy="399088"/>
              <a:chOff x="0" y="0"/>
              <a:chExt cx="2488832" cy="5715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255270"/>
                <a:ext cx="248883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488832" h="69850">
                    <a:moveTo>
                      <a:pt x="219800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488832" y="69850"/>
                    </a:lnTo>
                    <a:lnTo>
                      <a:pt x="2488832" y="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243277" y="7897185"/>
              <a:ext cx="563733" cy="514125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423931" y="9003813"/>
              <a:ext cx="535547" cy="514125"/>
            </a:xfrm>
            <a:prstGeom prst="rect">
              <a:avLst/>
            </a:prstGeom>
          </p:spPr>
        </p:pic>
        <p:sp>
          <p:nvSpPr>
            <p:cNvPr id="56" name="TextBox 56"/>
            <p:cNvSpPr txBox="1"/>
            <p:nvPr/>
          </p:nvSpPr>
          <p:spPr>
            <a:xfrm>
              <a:off x="0" y="6335585"/>
              <a:ext cx="1525144" cy="1103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06"/>
                </a:lnSpc>
              </a:pPr>
              <a:r>
                <a:rPr lang="en-US" sz="1576">
                  <a:solidFill>
                    <a:srgbClr val="000000"/>
                  </a:solidFill>
                  <a:latin typeface="Open Sans"/>
                </a:rPr>
                <a:t>types of weeds available</a:t>
              </a:r>
            </a:p>
          </p:txBody>
        </p:sp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395744" y="6727402"/>
              <a:ext cx="563733" cy="514125"/>
            </a:xfrm>
            <a:prstGeom prst="rect">
              <a:avLst/>
            </a:prstGeom>
          </p:spPr>
        </p:pic>
        <p:sp>
          <p:nvSpPr>
            <p:cNvPr id="58" name="TextBox 58"/>
            <p:cNvSpPr txBox="1"/>
            <p:nvPr/>
          </p:nvSpPr>
          <p:spPr>
            <a:xfrm>
              <a:off x="0" y="7702808"/>
              <a:ext cx="1525144" cy="730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06"/>
                </a:lnSpc>
              </a:pPr>
              <a:r>
                <a:rPr lang="en-US" sz="1576">
                  <a:solidFill>
                    <a:srgbClr val="000000"/>
                  </a:solidFill>
                  <a:latin typeface="Open Sans"/>
                </a:rPr>
                <a:t>weed</a:t>
              </a:r>
            </a:p>
            <a:p>
              <a:pPr>
                <a:lnSpc>
                  <a:spcPts val="2206"/>
                </a:lnSpc>
              </a:pPr>
              <a:r>
                <a:rPr lang="en-US" sz="1576">
                  <a:solidFill>
                    <a:srgbClr val="000000"/>
                  </a:solidFill>
                  <a:latin typeface="Open Sans"/>
                </a:rPr>
                <a:t>solutions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8903305"/>
              <a:ext cx="1525144" cy="357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06"/>
                </a:lnSpc>
              </a:pPr>
              <a:r>
                <a:rPr lang="en-US" sz="1576">
                  <a:solidFill>
                    <a:srgbClr val="000000"/>
                  </a:solidFill>
                  <a:latin typeface="Open Sans"/>
                </a:rPr>
                <a:t>FAQ's</a:t>
              </a:r>
            </a:p>
          </p:txBody>
        </p:sp>
        <p:grpSp>
          <p:nvGrpSpPr>
            <p:cNvPr id="60" name="Group 60"/>
            <p:cNvGrpSpPr/>
            <p:nvPr/>
          </p:nvGrpSpPr>
          <p:grpSpPr>
            <a:xfrm rot="-8692704">
              <a:off x="10763046" y="3363242"/>
              <a:ext cx="3898089" cy="481690"/>
              <a:chOff x="0" y="0"/>
              <a:chExt cx="4152113" cy="51308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152113" cy="513080"/>
              </a:xfrm>
              <a:custGeom>
                <a:avLst/>
                <a:gdLst/>
                <a:ahLst/>
                <a:cxnLst/>
                <a:rect l="l" t="t" r="r" b="b"/>
                <a:pathLst>
                  <a:path w="4152113" h="513080">
                    <a:moveTo>
                      <a:pt x="4152113" y="261620"/>
                    </a:moveTo>
                    <a:lnTo>
                      <a:pt x="3777463" y="8890"/>
                    </a:lnTo>
                    <a:lnTo>
                      <a:pt x="3777463" y="223520"/>
                    </a:lnTo>
                    <a:lnTo>
                      <a:pt x="374650" y="223520"/>
                    </a:lnTo>
                    <a:lnTo>
                      <a:pt x="374650" y="0"/>
                    </a:lnTo>
                    <a:lnTo>
                      <a:pt x="0" y="252730"/>
                    </a:lnTo>
                    <a:lnTo>
                      <a:pt x="374650" y="504190"/>
                    </a:lnTo>
                    <a:lnTo>
                      <a:pt x="374650" y="299720"/>
                    </a:lnTo>
                    <a:lnTo>
                      <a:pt x="3777463" y="299720"/>
                    </a:lnTo>
                    <a:lnTo>
                      <a:pt x="3777463" y="51308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grpSp>
          <p:nvGrpSpPr>
            <p:cNvPr id="62" name="Group 62"/>
            <p:cNvGrpSpPr/>
            <p:nvPr/>
          </p:nvGrpSpPr>
          <p:grpSpPr>
            <a:xfrm rot="-5400000">
              <a:off x="1113070" y="4948223"/>
              <a:ext cx="4585767" cy="419188"/>
              <a:chOff x="0" y="0"/>
              <a:chExt cx="5557338" cy="508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215900"/>
                <a:ext cx="526142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5261428" h="76200">
                    <a:moveTo>
                      <a:pt x="0" y="0"/>
                    </a:moveTo>
                    <a:lnTo>
                      <a:pt x="5261428" y="0"/>
                    </a:lnTo>
                    <a:lnTo>
                      <a:pt x="526142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5182688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5697022" y="1258923"/>
              <a:ext cx="1656706" cy="1656706"/>
            </a:xfrm>
            <a:prstGeom prst="rect">
              <a:avLst/>
            </a:prstGeom>
          </p:spPr>
        </p:pic>
        <p:grpSp>
          <p:nvGrpSpPr>
            <p:cNvPr id="66" name="Group 66"/>
            <p:cNvGrpSpPr/>
            <p:nvPr/>
          </p:nvGrpSpPr>
          <p:grpSpPr>
            <a:xfrm>
              <a:off x="3797856" y="1985108"/>
              <a:ext cx="1867004" cy="300672"/>
              <a:chOff x="0" y="0"/>
              <a:chExt cx="3154397" cy="508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215900"/>
                <a:ext cx="285848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858487" h="76200">
                    <a:moveTo>
                      <a:pt x="0" y="0"/>
                    </a:moveTo>
                    <a:lnTo>
                      <a:pt x="2858487" y="0"/>
                    </a:lnTo>
                    <a:lnTo>
                      <a:pt x="2858487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2779747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sp>
          <p:nvSpPr>
            <p:cNvPr id="69" name="TextBox 69"/>
            <p:cNvSpPr txBox="1"/>
            <p:nvPr/>
          </p:nvSpPr>
          <p:spPr>
            <a:xfrm>
              <a:off x="13774304" y="5830639"/>
              <a:ext cx="2175280" cy="99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Open Sans Bold"/>
                </a:rPr>
                <a:t>Inference</a:t>
              </a:r>
            </a:p>
            <a:p>
              <a:pPr algn="ctr"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Open Sans Bold"/>
                </a:rPr>
                <a:t>Data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17532192" y="8831898"/>
              <a:ext cx="2872580" cy="99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Open Sans Bold"/>
                </a:rPr>
                <a:t>Cosine Similarity</a:t>
              </a:r>
            </a:p>
          </p:txBody>
        </p:sp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6123831" y="7155624"/>
              <a:ext cx="1656706" cy="1656706"/>
            </a:xfrm>
            <a:prstGeom prst="rect">
              <a:avLst/>
            </a:prstGeom>
          </p:spPr>
        </p:pic>
        <p:sp>
          <p:nvSpPr>
            <p:cNvPr id="72" name="TextBox 72"/>
            <p:cNvSpPr txBox="1"/>
            <p:nvPr/>
          </p:nvSpPr>
          <p:spPr>
            <a:xfrm>
              <a:off x="8092810" y="-38100"/>
              <a:ext cx="1783680" cy="358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6"/>
                </a:lnSpc>
              </a:pPr>
              <a:r>
                <a:rPr lang="en-US" sz="1576" dirty="0">
                  <a:solidFill>
                    <a:srgbClr val="000000"/>
                  </a:solidFill>
                  <a:latin typeface="Open Sans"/>
                </a:rPr>
                <a:t>Tokenization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9681686" y="8831898"/>
              <a:ext cx="2118459" cy="99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Open Sans Bold"/>
                </a:rPr>
                <a:t>Inference Function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2221695" y="765877"/>
              <a:ext cx="2202981" cy="400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91"/>
                </a:lnSpc>
              </a:pPr>
              <a:r>
                <a:rPr lang="en-US" sz="2400" dirty="0">
                  <a:solidFill>
                    <a:srgbClr val="000000"/>
                  </a:solidFill>
                  <a:latin typeface="Open Sans Bold"/>
                </a:rPr>
                <a:t>User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9976574" y="-38100"/>
              <a:ext cx="1450900" cy="358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6"/>
                </a:lnSpc>
              </a:pPr>
              <a:r>
                <a:rPr lang="en-US" sz="1576">
                  <a:solidFill>
                    <a:srgbClr val="000000"/>
                  </a:solidFill>
                  <a:latin typeface="Open Sans"/>
                </a:rPr>
                <a:t>Stemming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11594663" y="-27376"/>
              <a:ext cx="1521086" cy="358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6"/>
                </a:lnSpc>
              </a:pPr>
              <a:r>
                <a:rPr lang="en-US" sz="1576">
                  <a:solidFill>
                    <a:srgbClr val="000000"/>
                  </a:solidFill>
                  <a:latin typeface="Open Sans"/>
                </a:rPr>
                <a:t>Stopwords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10477037" y="493687"/>
              <a:ext cx="254485" cy="62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6"/>
                </a:lnSpc>
              </a:pPr>
              <a:r>
                <a:rPr lang="en-US" sz="2818">
                  <a:solidFill>
                    <a:srgbClr val="FFFFFF"/>
                  </a:solidFill>
                  <a:latin typeface="Open Sans Extra Bold"/>
                </a:rPr>
                <a:t>s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12109348" y="482963"/>
              <a:ext cx="254485" cy="62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6"/>
                </a:lnSpc>
              </a:pPr>
              <a:r>
                <a:rPr lang="en-US" sz="2818">
                  <a:solidFill>
                    <a:srgbClr val="FFFFFF"/>
                  </a:solidFill>
                  <a:latin typeface="Open Sans Extra Bold"/>
                </a:rPr>
                <a:t>s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17497822" y="772797"/>
              <a:ext cx="3360508" cy="478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4"/>
                </a:lnSpc>
              </a:pPr>
              <a:r>
                <a:rPr lang="en-US" sz="2167">
                  <a:solidFill>
                    <a:srgbClr val="000000"/>
                  </a:solidFill>
                  <a:latin typeface="Open Sans Bold"/>
                </a:rPr>
                <a:t>Tfidfvectorizer()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731358" y="366243"/>
              <a:ext cx="2661325" cy="362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3"/>
                </a:lnSpc>
              </a:pPr>
              <a:r>
                <a:rPr lang="en-US" sz="1645">
                  <a:solidFill>
                    <a:srgbClr val="000000"/>
                  </a:solidFill>
                  <a:latin typeface="Open Sans"/>
                </a:rPr>
                <a:t>Translate to english</a:t>
              </a:r>
            </a:p>
          </p:txBody>
        </p:sp>
        <p:grpSp>
          <p:nvGrpSpPr>
            <p:cNvPr id="81" name="Group 81"/>
            <p:cNvGrpSpPr/>
            <p:nvPr/>
          </p:nvGrpSpPr>
          <p:grpSpPr>
            <a:xfrm rot="-10800000">
              <a:off x="4246729" y="8065704"/>
              <a:ext cx="2278646" cy="241283"/>
              <a:chOff x="0" y="0"/>
              <a:chExt cx="4797481" cy="508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215900"/>
                <a:ext cx="450157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4501571" h="76200">
                    <a:moveTo>
                      <a:pt x="0" y="0"/>
                    </a:moveTo>
                    <a:lnTo>
                      <a:pt x="4501571" y="0"/>
                    </a:lnTo>
                    <a:lnTo>
                      <a:pt x="450157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  <p:sp>
            <p:nvSpPr>
              <p:cNvPr id="83" name="Freeform 83"/>
              <p:cNvSpPr/>
              <p:nvPr/>
            </p:nvSpPr>
            <p:spPr>
              <a:xfrm>
                <a:off x="442283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74A7"/>
              </a:solidFill>
            </p:spPr>
          </p:sp>
        </p:grpSp>
        <p:sp>
          <p:nvSpPr>
            <p:cNvPr id="84" name="TextBox 84"/>
            <p:cNvSpPr txBox="1"/>
            <p:nvPr/>
          </p:nvSpPr>
          <p:spPr>
            <a:xfrm>
              <a:off x="5839796" y="8984393"/>
              <a:ext cx="2661325" cy="743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3"/>
                </a:lnSpc>
              </a:pPr>
              <a:r>
                <a:rPr lang="en-US" sz="1645">
                  <a:solidFill>
                    <a:srgbClr val="000000"/>
                  </a:solidFill>
                  <a:latin typeface="Open Sans"/>
                </a:rPr>
                <a:t>Translate to user language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6472" r="36472"/>
          <a:stretch>
            <a:fillRect/>
          </a:stretch>
        </p:blipFill>
        <p:spPr>
          <a:xfrm>
            <a:off x="13359849" y="-506245"/>
            <a:ext cx="5446832" cy="1129949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897448" y="5185864"/>
            <a:ext cx="526099" cy="5607380"/>
          </a:xfrm>
          <a:prstGeom prst="rect">
            <a:avLst/>
          </a:prstGeom>
          <a:solidFill>
            <a:srgbClr val="48FFC2"/>
          </a:solidFill>
        </p:spPr>
      </p:sp>
      <p:sp>
        <p:nvSpPr>
          <p:cNvPr id="4" name="TextBox 4"/>
          <p:cNvSpPr txBox="1"/>
          <p:nvPr/>
        </p:nvSpPr>
        <p:spPr>
          <a:xfrm>
            <a:off x="795567" y="1591340"/>
            <a:ext cx="11260446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48FFC2"/>
                </a:solidFill>
                <a:latin typeface="Glacial Indifference Bold"/>
              </a:rPr>
              <a:t>Challenges Faced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5567" y="4410497"/>
            <a:ext cx="11260446" cy="339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FAFAFA"/>
                </a:solidFill>
                <a:latin typeface="Glacial Indifference"/>
              </a:rPr>
              <a:t>Conversation with the chatbot was initially instructive due to issues with ontology matching.</a:t>
            </a:r>
          </a:p>
          <a:p>
            <a:pPr algn="l">
              <a:lnSpc>
                <a:spcPts val="5400"/>
              </a:lnSpc>
            </a:pPr>
            <a:endParaRPr lang="en-US" sz="3600">
              <a:solidFill>
                <a:srgbClr val="FAFAFA"/>
              </a:solidFill>
              <a:latin typeface="Glacial Indifference"/>
            </a:endParaRPr>
          </a:p>
          <a:p>
            <a:pPr marL="777240" lvl="1" indent="-388620" algn="l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FAFAFA"/>
                </a:solidFill>
                <a:latin typeface="Glacial Indifference"/>
              </a:rPr>
              <a:t>Getting a dialog dataset to aid with detecting the similarity between test data and inference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59849" y="-518681"/>
            <a:ext cx="5465058" cy="11324362"/>
            <a:chOff x="0" y="0"/>
            <a:chExt cx="7286745" cy="150991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760" r="24185"/>
            <a:stretch>
              <a:fillRect/>
            </a:stretch>
          </p:blipFill>
          <p:spPr>
            <a:xfrm>
              <a:off x="0" y="0"/>
              <a:ext cx="7286745" cy="989676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945" r="945"/>
            <a:stretch>
              <a:fillRect/>
            </a:stretch>
          </p:blipFill>
          <p:spPr>
            <a:xfrm>
              <a:off x="0" y="10150766"/>
              <a:ext cx="7286745" cy="4948383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6897448" y="5198300"/>
            <a:ext cx="526099" cy="5607380"/>
          </a:xfrm>
          <a:prstGeom prst="rect">
            <a:avLst/>
          </a:prstGeom>
          <a:solidFill>
            <a:srgbClr val="48FFC2"/>
          </a:solidFill>
        </p:spPr>
      </p:sp>
      <p:sp>
        <p:nvSpPr>
          <p:cNvPr id="6" name="TextBox 6"/>
          <p:cNvSpPr txBox="1"/>
          <p:nvPr/>
        </p:nvSpPr>
        <p:spPr>
          <a:xfrm>
            <a:off x="864454" y="845404"/>
            <a:ext cx="11260446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11111"/>
                </a:solidFill>
                <a:latin typeface="Glacial Indifference Bold"/>
              </a:rPr>
              <a:t>Potential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6680" y="3089910"/>
            <a:ext cx="11398219" cy="397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111111"/>
                </a:solidFill>
                <a:latin typeface="Glacial Indifference"/>
              </a:rPr>
              <a:t>A standalone web application/Mobile app</a:t>
            </a:r>
          </a:p>
          <a:p>
            <a:pPr marL="906780" lvl="1" indent="-453390" algn="l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111111"/>
                </a:solidFill>
                <a:latin typeface="Glacial Indifference"/>
              </a:rPr>
              <a:t>Implementing Image Recognition</a:t>
            </a:r>
          </a:p>
          <a:p>
            <a:pPr marL="906780" lvl="1" indent="-453390" algn="l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111111"/>
                </a:solidFill>
                <a:latin typeface="Glacial Indifference"/>
              </a:rPr>
              <a:t>Implementing Speech Recognition</a:t>
            </a:r>
          </a:p>
          <a:p>
            <a:pPr marL="906780" lvl="1" indent="-453390" algn="l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111111"/>
                </a:solidFill>
                <a:latin typeface="Glacial Indifference"/>
              </a:rPr>
              <a:t>Incorporating weed ontologies to get wide  range of information.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t="8284" b="8284"/>
          <a:stretch>
            <a:fillRect/>
          </a:stretch>
        </p:blipFill>
        <p:spPr>
          <a:xfrm>
            <a:off x="149824" y="102485"/>
            <a:ext cx="17988352" cy="99989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536" b="68"/>
          <a:stretch>
            <a:fillRect/>
          </a:stretch>
        </p:blipFill>
        <p:spPr>
          <a:xfrm>
            <a:off x="1028700" y="3025004"/>
            <a:ext cx="2887155" cy="28119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931" r="2931"/>
          <a:stretch>
            <a:fillRect/>
          </a:stretch>
        </p:blipFill>
        <p:spPr>
          <a:xfrm>
            <a:off x="5504785" y="3025004"/>
            <a:ext cx="2647117" cy="28119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3007" r="3007"/>
          <a:stretch>
            <a:fillRect/>
          </a:stretch>
        </p:blipFill>
        <p:spPr>
          <a:xfrm>
            <a:off x="9697949" y="3025004"/>
            <a:ext cx="2575850" cy="27406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38336" t="15161" r="21577" b="42175"/>
          <a:stretch>
            <a:fillRect/>
          </a:stretch>
        </p:blipFill>
        <p:spPr>
          <a:xfrm>
            <a:off x="13990054" y="3025004"/>
            <a:ext cx="2575171" cy="27406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42975"/>
            <a:ext cx="6163930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Open Sans"/>
              </a:rPr>
              <a:t>Team Members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2894" y="6591020"/>
            <a:ext cx="4142993" cy="51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dirty="0">
                <a:solidFill>
                  <a:srgbClr val="FFFFFF"/>
                </a:solidFill>
                <a:latin typeface="Lora Bold"/>
              </a:rPr>
              <a:t>Nithya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01007" y="6591020"/>
            <a:ext cx="4142993" cy="51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Lora Bold"/>
              </a:rPr>
              <a:t>Varna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73314" y="6591020"/>
            <a:ext cx="4142993" cy="51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Lora Bold"/>
              </a:rPr>
              <a:t>Akhila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45930" y="6591020"/>
            <a:ext cx="4142993" cy="51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Lora Bold"/>
              </a:rPr>
              <a:t>Vaishnavi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D89D0-1E52-4798-B3DA-3BA02DC127CF}"/>
              </a:ext>
            </a:extLst>
          </p:cNvPr>
          <p:cNvSpPr txBox="1"/>
          <p:nvPr/>
        </p:nvSpPr>
        <p:spPr>
          <a:xfrm>
            <a:off x="3293690" y="7948030"/>
            <a:ext cx="11983949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3200" dirty="0">
                <a:solidFill>
                  <a:srgbClr val="FFFFFF"/>
                </a:solidFill>
                <a:latin typeface="Lora Bold"/>
              </a:rPr>
              <a:t>From New Horizon College of Engineering Bangalore</a:t>
            </a:r>
          </a:p>
          <a:p>
            <a:pPr algn="ctr">
              <a:lnSpc>
                <a:spcPts val="9600"/>
              </a:lnSpc>
            </a:pPr>
            <a:endParaRPr lang="en-US" sz="3200" dirty="0">
              <a:solidFill>
                <a:srgbClr val="48FFC2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t="8284" b="8284"/>
          <a:stretch>
            <a:fillRect/>
          </a:stretch>
        </p:blipFill>
        <p:spPr>
          <a:xfrm>
            <a:off x="149824" y="144049"/>
            <a:ext cx="17988352" cy="99989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25721" y="2861080"/>
            <a:ext cx="1304701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48FFC2"/>
                </a:solidFill>
                <a:latin typeface="Glacial Indifference Bold"/>
              </a:rPr>
              <a:t>TEAM DECISION TREE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4374" y="7150404"/>
            <a:ext cx="9103575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99">
                <a:solidFill>
                  <a:srgbClr val="48FFC2"/>
                </a:solidFill>
                <a:latin typeface="Glacial Indifference Bold"/>
              </a:rPr>
              <a:t>"Build a team so strong that you don't know who the boss is"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64998" y="6603669"/>
            <a:ext cx="5873876" cy="163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9600">
                <a:solidFill>
                  <a:srgbClr val="48FFC2"/>
                </a:solidFill>
                <a:latin typeface="Lemon Tuesday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192</Words>
  <Application>Microsoft Office PowerPoint</Application>
  <PresentationFormat>Custom</PresentationFormat>
  <Paragraphs>60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Glacial Indifference Bold</vt:lpstr>
      <vt:lpstr>Glacial Indifference</vt:lpstr>
      <vt:lpstr>Calibri</vt:lpstr>
      <vt:lpstr>Lemon Tuesday</vt:lpstr>
      <vt:lpstr>Open Sans Bold</vt:lpstr>
      <vt:lpstr>Open Sans</vt:lpstr>
      <vt:lpstr>Arial</vt:lpstr>
      <vt:lpstr>Open Sans Extra Bold</vt:lpstr>
      <vt:lpstr>Lora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Assistant</dc:title>
  <cp:lastModifiedBy>Gayathri suresh</cp:lastModifiedBy>
  <cp:revision>5</cp:revision>
  <dcterms:created xsi:type="dcterms:W3CDTF">2006-08-16T00:00:00Z</dcterms:created>
  <dcterms:modified xsi:type="dcterms:W3CDTF">2020-10-16T11:46:24Z</dcterms:modified>
  <dc:identifier>DAD6AbT1TsQ</dc:identifier>
</cp:coreProperties>
</file>